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  <p:sldMasterId id="2147483725" r:id="rId2"/>
    <p:sldMasterId id="2147483737" r:id="rId3"/>
    <p:sldMasterId id="2147483761" r:id="rId4"/>
  </p:sldMasterIdLst>
  <p:notesMasterIdLst>
    <p:notesMasterId r:id="rId17"/>
  </p:notesMasterIdLst>
  <p:sldIdLst>
    <p:sldId id="256" r:id="rId5"/>
    <p:sldId id="258" r:id="rId6"/>
    <p:sldId id="261" r:id="rId7"/>
    <p:sldId id="257" r:id="rId8"/>
    <p:sldId id="259" r:id="rId9"/>
    <p:sldId id="260" r:id="rId10"/>
    <p:sldId id="262" r:id="rId11"/>
    <p:sldId id="263" r:id="rId12"/>
    <p:sldId id="264" r:id="rId13"/>
    <p:sldId id="265" r:id="rId14"/>
    <p:sldId id="267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C0BF809-EA4F-4A9D-B638-82566151FEA5}">
          <p14:sldIdLst>
            <p14:sldId id="256"/>
            <p14:sldId id="258"/>
            <p14:sldId id="261"/>
          </p14:sldIdLst>
        </p14:section>
        <p14:section name="题目" id="{DEC630D2-D07E-495F-B572-480570F6BFA7}">
          <p14:sldIdLst>
            <p14:sldId id="257"/>
          </p14:sldIdLst>
        </p14:section>
        <p14:section name="背景资料" id="{FB7BCCFA-F761-4FDF-B4A7-32C73D935999}">
          <p14:sldIdLst>
            <p14:sldId id="259"/>
          </p14:sldIdLst>
        </p14:section>
        <p14:section name="红树林" id="{BF65CFAB-C077-43BC-A552-DBAD2B56ECC1}">
          <p14:sldIdLst>
            <p14:sldId id="260"/>
            <p14:sldId id="262"/>
            <p14:sldId id="263"/>
            <p14:sldId id="264"/>
          </p14:sldIdLst>
        </p14:section>
        <p14:section name="农作物" id="{1FDA92F9-5587-4C03-A444-40166A2F6588}">
          <p14:sldIdLst>
            <p14:sldId id="265"/>
            <p14:sldId id="267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6BA95-E3E6-48E6-8223-9B1F21C6184D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DA30B-D762-4044-9C48-627FB81E95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712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A30B-D762-4044-9C48-627FB81E958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26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07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9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707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864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861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846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657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1893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079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327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14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0778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443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370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7407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5573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0813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8758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3755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5514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8212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734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321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229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8169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973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3844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8160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8057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6452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891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3002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810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6342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5458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195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5513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776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5272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27140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2629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2461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9007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10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77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81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60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4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086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649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992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269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83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122B06-4068-47D8-8967-C757E80A7327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8CA41-6575-43F8-869B-EA17A02C1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626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slide" Target="slid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9%A2%96%E6%9E%9C" TargetMode="External"/><Relationship Id="rId13" Type="http://schemas.openxmlformats.org/officeDocument/2006/relationships/slide" Target="slide12.xml"/><Relationship Id="rId3" Type="http://schemas.openxmlformats.org/officeDocument/2006/relationships/hyperlink" Target="https://zh.wikipedia.org/wiki/%E5%AD%A6%E5%90%8D" TargetMode="External"/><Relationship Id="rId7" Type="http://schemas.openxmlformats.org/officeDocument/2006/relationships/hyperlink" Target="https://zh.wikipedia.org/w/index.php?title=%E7%A9%97%E8%BD%B4&amp;action=edit&amp;redlink=1" TargetMode="External"/><Relationship Id="rId12" Type="http://schemas.openxmlformats.org/officeDocument/2006/relationships/hyperlink" Target="https://zh.wikipedia.org/w/index.php?title=%E6%97%B1%E5%9C%B0&amp;action=edit&amp;redlink=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zh.wikipedia.org/wiki/%E4%B8%80%E5%B9%B4%E7%94%9F%E8%8D%89%E6%9C%AC" TargetMode="External"/><Relationship Id="rId11" Type="http://schemas.openxmlformats.org/officeDocument/2006/relationships/hyperlink" Target="https://zh.wikipedia.org/wiki/%E6%9D%82%E8%8D%89" TargetMode="External"/><Relationship Id="rId5" Type="http://schemas.openxmlformats.org/officeDocument/2006/relationships/hyperlink" Target="https://zh.wikipedia.org/wiki/%E7%A8%97%E5%B1%9E" TargetMode="External"/><Relationship Id="rId10" Type="http://schemas.openxmlformats.org/officeDocument/2006/relationships/hyperlink" Target="https://zh.wikipedia.org/wiki/%E7%A8%BB%E7%94%B0" TargetMode="External"/><Relationship Id="rId4" Type="http://schemas.openxmlformats.org/officeDocument/2006/relationships/hyperlink" Target="https://zh.wikipedia.org/wiki/%E7%A6%BE%E6%9C%AC%E7%A7%91" TargetMode="External"/><Relationship Id="rId9" Type="http://schemas.openxmlformats.org/officeDocument/2006/relationships/hyperlink" Target="https://zh.wikipedia.org/wiki/%E6%B2%BC%E6%B3%BD" TargetMode="External"/><Relationship Id="rId14" Type="http://schemas.openxmlformats.org/officeDocument/2006/relationships/slide" Target="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slide" Target="slide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slide" Target="slide7.xml"/><Relationship Id="rId4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5%B7%B4%E8%A5%BF" TargetMode="External"/><Relationship Id="rId7" Type="http://schemas.openxmlformats.org/officeDocument/2006/relationships/slide" Target="slide8.xml"/><Relationship Id="rId2" Type="http://schemas.openxmlformats.org/officeDocument/2006/relationships/hyperlink" Target="https://zh.wikipedia.org/wiki/%E7%99%BE%E6%85%95%E9%81%94" TargetMode="External"/><Relationship Id="rId1" Type="http://schemas.openxmlformats.org/officeDocument/2006/relationships/slideLayout" Target="../slideLayouts/slideLayout13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zh.wikipedia.org/wiki/%E6%97%A5%E6%9C%A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7.xml"/><Relationship Id="rId5" Type="http://schemas.openxmlformats.org/officeDocument/2006/relationships/slide" Target="slide9.xml"/><Relationship Id="rId4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slide" Target="slide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5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D28B6-055E-459F-80AD-C596F5E2FF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第二节思考讨论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7B5E1D-AFFF-4410-B673-ACA926506E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1628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A9DCC-30F9-413A-B952-5BF982EBC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野败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557577-397A-4A09-BBDE-028F71020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379693" cy="4023360"/>
          </a:xfrm>
        </p:spPr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野败是野生的雄性败育稻，国际上称为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WA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1970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年，在海南岛南红农场发现的一株雄性不育野生稻。</a:t>
            </a:r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EC62390-9866-47A2-8949-3006F9404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405" y="1438275"/>
            <a:ext cx="564832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61C381E-F72C-40AD-BFC9-6CF3F1617CED}"/>
              </a:ext>
            </a:extLst>
          </p:cNvPr>
          <p:cNvSpPr txBox="1"/>
          <p:nvPr/>
        </p:nvSpPr>
        <p:spPr>
          <a:xfrm>
            <a:off x="9487135" y="6525178"/>
            <a:ext cx="115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3" action="ppaction://hlinksldjump"/>
              </a:rPr>
              <a:t>下一页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D51BBA8-A62B-42EE-84A7-C015C2B6D35D}"/>
              </a:ext>
            </a:extLst>
          </p:cNvPr>
          <p:cNvSpPr txBox="1"/>
          <p:nvPr/>
        </p:nvSpPr>
        <p:spPr>
          <a:xfrm>
            <a:off x="395925" y="6386731"/>
            <a:ext cx="85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4" action="ppaction://hlinksldjump"/>
              </a:rPr>
              <a:t>返回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6020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76D892-A34C-4B07-9989-15183BCBC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585FA5-D7CE-4EA9-B9DB-5C5B145E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126" y="-94268"/>
            <a:ext cx="4572000" cy="6858000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39106E7B-94F3-494D-A9D3-945D149EB94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097280" y="1845734"/>
            <a:ext cx="5851846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稗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学名"/>
              </a:rPr>
              <a:t>学名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：</a:t>
            </a:r>
            <a:r>
              <a:rPr lang="en-US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Echinochloa</a:t>
            </a:r>
            <a:r>
              <a:rPr lang="en-US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crusgalli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），亦称</a:t>
            </a:r>
            <a:r>
              <a:rPr lang="zh-CN" alt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稗子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zh-CN" alt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稗草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，为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禾本科"/>
              </a:rPr>
              <a:t>禾本科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稗属"/>
              </a:rPr>
              <a:t>稗属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植物，形似水稻的杂草。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/>
              </a:rPr>
              <a:t>一年生草本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。秆直立或基部倾斜，光滑。叶鞘无毛，缺叶舌和叶耳；线状披针形叶片，上面粗糙。圆锥花序直立开展；小穗密集于</a:t>
            </a:r>
            <a:r>
              <a:rPr lang="zh-CN" altLang="en-US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7" tooltip="穗轴（页面不存在）"/>
              </a:rPr>
              <a:t>穗轴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一侧，有硬刺毛；第一外稃有一粗芒。椭圆小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颖果"/>
              </a:rPr>
              <a:t>颖果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，平滑光亮，先端据小尖头。</a:t>
            </a:r>
          </a:p>
          <a:p>
            <a:pPr algn="l"/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适应性强。有水稗和旱稗两种。水稗，生于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沼泽"/>
              </a:rPr>
              <a:t>沼泽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，为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稻田"/>
              </a:rPr>
              <a:t>稻田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主要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 tooltip="杂草"/>
              </a:rPr>
              <a:t>杂草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；旱稗，又名“光头稗”，无芒，为</a:t>
            </a:r>
            <a:r>
              <a:rPr lang="zh-CN" altLang="en-US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12" tooltip="旱地（页面不存在）"/>
              </a:rPr>
              <a:t>旱地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杂草。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AF5533-4FEE-4E9C-941C-6D4D89BC054E}"/>
              </a:ext>
            </a:extLst>
          </p:cNvPr>
          <p:cNvSpPr txBox="1"/>
          <p:nvPr/>
        </p:nvSpPr>
        <p:spPr>
          <a:xfrm>
            <a:off x="5395903" y="6502774"/>
            <a:ext cx="115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13" action="ppaction://hlinksldjump"/>
              </a:rPr>
              <a:t>下一页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B2D1E1-C06F-4019-8354-3502E31B78B8}"/>
              </a:ext>
            </a:extLst>
          </p:cNvPr>
          <p:cNvSpPr txBox="1"/>
          <p:nvPr/>
        </p:nvSpPr>
        <p:spPr>
          <a:xfrm>
            <a:off x="395925" y="6386731"/>
            <a:ext cx="85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14" action="ppaction://hlinksldjump"/>
              </a:rPr>
              <a:t>返回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041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B2072-1EE4-417D-A549-4D69F470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2B731F-49AD-46F1-B8C8-2CFB5076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6D84C1-31E2-4A91-8B67-1DB6390B2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03" y="580655"/>
            <a:ext cx="4770533" cy="53573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43166F-ACD8-49CF-B31A-C009FB00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851" y="1342302"/>
            <a:ext cx="5822185" cy="355122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A3EA300-5AB8-4FCB-A070-07A9830AAE29}"/>
              </a:ext>
            </a:extLst>
          </p:cNvPr>
          <p:cNvSpPr txBox="1"/>
          <p:nvPr/>
        </p:nvSpPr>
        <p:spPr>
          <a:xfrm>
            <a:off x="395925" y="6386731"/>
            <a:ext cx="85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4" action="ppaction://hlinksldjump"/>
              </a:rPr>
              <a:t>返回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0286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57DB7-C329-47C3-9E26-0DD756EB1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E21D47-469E-4B4E-AED2-B72B0CBFB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hlinkClick r:id="rId2" action="ppaction://hlinksldjump"/>
              </a:rPr>
              <a:t>题目</a:t>
            </a:r>
            <a:endParaRPr lang="en-US" altLang="zh-CN" dirty="0"/>
          </a:p>
          <a:p>
            <a:r>
              <a:rPr lang="zh-CN" altLang="en-US" dirty="0">
                <a:hlinkClick r:id="rId3" action="ppaction://hlinksldjump"/>
              </a:rPr>
              <a:t>背景资料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98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CD830-FD4E-4C42-B4CA-9DE852E8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D4D6A1-B928-4028-8C45-3A06744C5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0BAFA6E-D1CB-4BF4-95FE-409721BDE585}"/>
              </a:ext>
            </a:extLst>
          </p:cNvPr>
          <p:cNvSpPr/>
          <p:nvPr/>
        </p:nvSpPr>
        <p:spPr>
          <a:xfrm>
            <a:off x="3113809" y="2967335"/>
            <a:ext cx="59643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Thanks for watching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4284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5C24206-D5D7-48E8-BFBB-2E691EAE1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80" y="0"/>
            <a:ext cx="6120384" cy="12618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82B6FC-3AA2-4E0B-80B5-99D598236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664" y="0"/>
            <a:ext cx="5831336" cy="6858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6F02114-9745-40E5-BE73-B35C1605F226}"/>
              </a:ext>
            </a:extLst>
          </p:cNvPr>
          <p:cNvSpPr txBox="1"/>
          <p:nvPr/>
        </p:nvSpPr>
        <p:spPr>
          <a:xfrm>
            <a:off x="0" y="6488668"/>
            <a:ext cx="85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5" action="ppaction://hlinksldjump"/>
              </a:rPr>
              <a:t>返回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4540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C56B1-0F35-4ACA-873B-4414E321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有关资料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9C36C3-351F-4138-942C-2E70AF34F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hlinkClick r:id="rId2" action="ppaction://hlinksldjump"/>
              </a:rPr>
              <a:t>红树林</a:t>
            </a:r>
            <a:endParaRPr lang="en-US" altLang="zh-CN" dirty="0"/>
          </a:p>
          <a:p>
            <a:r>
              <a:rPr lang="zh-CN" altLang="en-US" dirty="0">
                <a:hlinkClick r:id="rId3" action="ppaction://hlinksldjump"/>
              </a:rPr>
              <a:t>农作物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1B1824-025B-45B3-8ABE-372321C41F9E}"/>
              </a:ext>
            </a:extLst>
          </p:cNvPr>
          <p:cNvSpPr txBox="1"/>
          <p:nvPr/>
        </p:nvSpPr>
        <p:spPr>
          <a:xfrm>
            <a:off x="668360" y="6488668"/>
            <a:ext cx="85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4" action="ppaction://hlinksldjump"/>
              </a:rPr>
              <a:t>返回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087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484656-4B01-4701-8BF6-C0FEFEA4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27FED0-8446-4BD5-BF9A-73332246A5A8}"/>
              </a:ext>
            </a:extLst>
          </p:cNvPr>
          <p:cNvSpPr txBox="1"/>
          <p:nvPr/>
        </p:nvSpPr>
        <p:spPr>
          <a:xfrm>
            <a:off x="4292338" y="1903025"/>
            <a:ext cx="378643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适应低氧</a:t>
            </a:r>
          </a:p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红树林在最淹没的地区生存，用高跷或支柱根支撑自己高于水位，然后通过树皮中的扁豆吸收空气。黑红树林生活在较高的地面上，并发展出许多特殊的根状结构，称为气孔，它们像呼吸的吸管一样伸出土壤。这些“呼吸管”通常高达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厘米（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英寸），在某些物种中，高度超过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米（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9.8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英尺）。四种类型的气动装置是高跷或螺旋桨式、通气管或钉式、膝盖式和带状或木板式。膝盖和带状类型可以与树基部的扶壁根相结合。根部还含有宽的气孔，以方便在植物内运输。</a:t>
            </a:r>
            <a:endParaRPr lang="en-US" altLang="zh-CN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C27DD1-656D-42EA-804A-638B7D38EDC9}"/>
              </a:ext>
            </a:extLst>
          </p:cNvPr>
          <p:cNvSpPr txBox="1"/>
          <p:nvPr/>
        </p:nvSpPr>
        <p:spPr>
          <a:xfrm>
            <a:off x="7899664" y="2706855"/>
            <a:ext cx="401267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营养吸收</a:t>
            </a:r>
          </a:p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由于土壤永远被水淹没，因此几乎没有可用的自由氧气。厌氧细菌释放氮气、可溶性铁（铁）、无机磷酸盐、硫化物和甲烷，使土壤营养少得多。气生根（气生根）允许红树林直接从大气中吸收气体，并从不适宜居住的土壤中吸收铁等其他营养物质。红树林将气体直接储存在根部内部，即使在涨潮时根部被淹没时也会对其进行处理。</a:t>
            </a:r>
            <a:endParaRPr lang="en-US" altLang="zh-CN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3D8052-752F-41D0-A22E-B520F654CDA8}"/>
              </a:ext>
            </a:extLst>
          </p:cNvPr>
          <p:cNvSpPr txBox="1"/>
          <p:nvPr/>
        </p:nvSpPr>
        <p:spPr>
          <a:xfrm>
            <a:off x="31423" y="1737359"/>
            <a:ext cx="426091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限制盐摄入量</a:t>
            </a:r>
          </a:p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红树林通过具有高度结核（浸渍有木栓）的明显不透水的根来排除盐，作为一种超过滤机制，从植物的其余部分排除钠盐。对红树林内水的分析表明，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90%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至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97%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盐在根部被排除在外。在一个经常被引用的概念中，被称为“牺牲叶”，在芽（芽）中积累的盐然后集中在老叶中，然后植物脱落。然而，最近的研究表明，较老的、泛黄的叶子没有比其他更绿的叶子有更多的可测量的盐含量。红树林也可以在细胞液泡中储存盐分。白色和灰色的红树林可以直接分泌盐分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它们的每个叶基部有两个盐腺（与它们的名字相关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——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它们被白色盐晶体覆盖）。</a:t>
            </a:r>
            <a:endParaRPr lang="en-US" altLang="zh-CN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313858-EF09-43D7-B517-6487C28F5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253" y="0"/>
            <a:ext cx="3668284" cy="27512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76AAF4-6C08-4BEB-A812-FFD9D8111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463" y="1737359"/>
            <a:ext cx="2743202" cy="441960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91FFE4D-D959-48A9-A25F-442D687D7D8C}"/>
              </a:ext>
            </a:extLst>
          </p:cNvPr>
          <p:cNvSpPr txBox="1"/>
          <p:nvPr/>
        </p:nvSpPr>
        <p:spPr>
          <a:xfrm>
            <a:off x="31423" y="6433665"/>
            <a:ext cx="85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4" action="ppaction://hlinksldjump"/>
              </a:rPr>
              <a:t>返回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9ABF32-4812-4CB5-8544-CF847531FAF0}"/>
              </a:ext>
            </a:extLst>
          </p:cNvPr>
          <p:cNvSpPr txBox="1"/>
          <p:nvPr/>
        </p:nvSpPr>
        <p:spPr>
          <a:xfrm>
            <a:off x="9656818" y="6488668"/>
            <a:ext cx="115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5" action="ppaction://hlinksldjump"/>
              </a:rPr>
              <a:t>下一页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228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5AA02-8F40-45EF-9A20-B30B45355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生长条件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F1E0CB-2D7C-44F4-B2D2-A5111BAA7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41944"/>
          </a:xfrm>
        </p:spPr>
        <p:txBody>
          <a:bodyPr>
            <a:normAutofit lnSpcReduction="10000"/>
          </a:bodyPr>
          <a:lstStyle/>
          <a:p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主要分布于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25∘N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25∘S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间的热带与亚热带地区。西半球最北限可至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32∘N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百慕大"/>
              </a:rPr>
              <a:t>百慕大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，南限可至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30∘S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巴西"/>
              </a:rPr>
              <a:t>巴西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南部海岸；东半球最北可至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32∘N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日本"/>
              </a:rPr>
              <a:t>日本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南部，南可至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33∘S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的东非海岸和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38∘S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的纽澳地区。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适合红树林生长的环境，大致需具备下列五个条件：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热带型的温度：最冷月份的平均温度需高于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20℃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，年平均温差需小于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5℃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细粒冲积扇：在河口或三角洲地区的冲积平原，由细致的坋粒及黏土所形成的软泥，是最适合红树林的生长。不过在东南亚地区也有一些红树林是生长在海岸岩礁之上。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海浪（潮汐）的作用力要小：要浪潮小，沙泥才能够沉积，红树林幼苗也才能够着床生长。巨大海浪不但会带走沙泥，也会冲刷幼苗，使红树林难以形成。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海水：含盐分的水对红树林本身并非必要条件，但可能因红树林具备耐盐的特性，含盐分的水会排除其它陆生植物，使红树林成为海岸、河口的优势植物。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宽广的潮间带：宽广平坦的潮间带，可提供大面积的红树林栖地，让红树林可拓展生长。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0D67EA-5D1B-4F33-BC8E-CB8F4729243B}"/>
              </a:ext>
            </a:extLst>
          </p:cNvPr>
          <p:cNvSpPr txBox="1"/>
          <p:nvPr/>
        </p:nvSpPr>
        <p:spPr>
          <a:xfrm>
            <a:off x="395925" y="6386731"/>
            <a:ext cx="85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5" action="ppaction://hlinksldjump"/>
              </a:rPr>
              <a:t>返回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45B511-18A2-416E-A2E0-312D9B738FD9}"/>
              </a:ext>
            </a:extLst>
          </p:cNvPr>
          <p:cNvSpPr txBox="1"/>
          <p:nvPr/>
        </p:nvSpPr>
        <p:spPr>
          <a:xfrm>
            <a:off x="9332535" y="6396052"/>
            <a:ext cx="120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6" action="ppaction://hlinksldjump"/>
              </a:rPr>
              <a:t>上一页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F8370D-500C-470F-A159-6B0DD9C88129}"/>
              </a:ext>
            </a:extLst>
          </p:cNvPr>
          <p:cNvSpPr txBox="1"/>
          <p:nvPr/>
        </p:nvSpPr>
        <p:spPr>
          <a:xfrm>
            <a:off x="10410962" y="6427359"/>
            <a:ext cx="115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7" action="ppaction://hlinksldjump"/>
              </a:rPr>
              <a:t>下一页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358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F2E169-2554-43BC-BB36-066240CB1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Linux Libertine"/>
              </a:rPr>
              <a:t>重要性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020B64-8582-4402-A3D5-56118EE90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66458"/>
            <a:ext cx="10058400" cy="4023360"/>
          </a:xfrm>
        </p:spPr>
        <p:txBody>
          <a:bodyPr/>
          <a:lstStyle/>
          <a:p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红树以凋落物的方式，通过食物链转换，为海洋动物提供良好的生长发育环境，同时，由于红树林区内潮沟发达，吸引深水区的动物来到红树林区内觅食栖息，生产繁殖。此外，红树林生长于亚热带和温带，并拥有丰富的鸟类食物资源，所以红树林区是候鸟的越冬场和迁徙中转站，更是各种海鸟的觅食栖息，生产繁殖的场所。红树林中的所有生物及其无机环境构成了湿地生态系统，对人类有很高的间接利用价值。红树林另一重要生态效益是它的防风消浪、促淤保滩、固岸护堤、净化海水和空气的功能。盘根错节的发达根系能有效地滞留陆地来沙，减少近岸海域的含沙量；茂密高大的枝体宛如一道道绿色长城，有效抵御风浪袭击。</a:t>
            </a:r>
            <a:endParaRPr lang="zh-CN" alt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6FC9F19-5E11-4F71-AA14-D6092F2FFC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7D3F02-AF31-4A6A-B726-17A037665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927" y="3939934"/>
            <a:ext cx="3417073" cy="23614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7D8686-4EFC-4969-A756-AE152577F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652" y="3778138"/>
            <a:ext cx="3525275" cy="25665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546FB41-B178-4665-806B-7709F04F2CFF}"/>
              </a:ext>
            </a:extLst>
          </p:cNvPr>
          <p:cNvSpPr txBox="1"/>
          <p:nvPr/>
        </p:nvSpPr>
        <p:spPr>
          <a:xfrm>
            <a:off x="395925" y="6386731"/>
            <a:ext cx="85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4" action="ppaction://hlinksldjump"/>
              </a:rPr>
              <a:t>返回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DCCC40-CEB0-48B9-B969-1B8B3FC69A29}"/>
              </a:ext>
            </a:extLst>
          </p:cNvPr>
          <p:cNvSpPr txBox="1"/>
          <p:nvPr/>
        </p:nvSpPr>
        <p:spPr>
          <a:xfrm>
            <a:off x="10288414" y="6488668"/>
            <a:ext cx="115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5" action="ppaction://hlinksldjump"/>
              </a:rPr>
              <a:t>下一页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249EFF-970F-4C4D-BF0F-7FEF477B2D74}"/>
              </a:ext>
            </a:extLst>
          </p:cNvPr>
          <p:cNvSpPr txBox="1"/>
          <p:nvPr/>
        </p:nvSpPr>
        <p:spPr>
          <a:xfrm>
            <a:off x="9332535" y="6396052"/>
            <a:ext cx="120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6" action="ppaction://hlinksldjump"/>
              </a:rPr>
              <a:t>上一页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599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189ABEB-9DA2-45CF-A38D-68F04143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1982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70D9F7-68A3-40A4-BF2C-48A242A50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027" y="20430"/>
            <a:ext cx="10263301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F8E520-F7AA-412D-BE5B-D10DEA8EC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41" y="0"/>
            <a:ext cx="8914403" cy="61604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5938B3-9B5E-4CA1-B743-B793F040A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13689"/>
            <a:ext cx="6215637" cy="562388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AAF6F7D-DEFB-44F3-8BEC-840DBE7B10BF}"/>
              </a:ext>
            </a:extLst>
          </p:cNvPr>
          <p:cNvSpPr txBox="1"/>
          <p:nvPr/>
        </p:nvSpPr>
        <p:spPr>
          <a:xfrm>
            <a:off x="395925" y="6386731"/>
            <a:ext cx="85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6" action="ppaction://hlinksldjump"/>
              </a:rPr>
              <a:t>返回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F10B2B-626E-4691-9889-3E540ECE7EBB}"/>
              </a:ext>
            </a:extLst>
          </p:cNvPr>
          <p:cNvSpPr txBox="1"/>
          <p:nvPr/>
        </p:nvSpPr>
        <p:spPr>
          <a:xfrm>
            <a:off x="9332535" y="6396052"/>
            <a:ext cx="120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7" action="ppaction://hlinksldjump"/>
              </a:rPr>
              <a:t>上一页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381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画廊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161</TotalTime>
  <Words>1029</Words>
  <Application>Microsoft Office PowerPoint</Application>
  <PresentationFormat>宽屏</PresentationFormat>
  <Paragraphs>50</Paragraphs>
  <Slides>12</Slides>
  <Notes>1</Notes>
  <HiddenSlides>9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Helvetica Neue</vt:lpstr>
      <vt:lpstr>Linux Libertine</vt:lpstr>
      <vt:lpstr>等线</vt:lpstr>
      <vt:lpstr>Arial</vt:lpstr>
      <vt:lpstr>Arial</vt:lpstr>
      <vt:lpstr>Calibri</vt:lpstr>
      <vt:lpstr>Calibri Light</vt:lpstr>
      <vt:lpstr>Century Gothic</vt:lpstr>
      <vt:lpstr>Gill Sans MT</vt:lpstr>
      <vt:lpstr>Wingdings 2</vt:lpstr>
      <vt:lpstr>Wingdings 3</vt:lpstr>
      <vt:lpstr>HDOfficeLightV0</vt:lpstr>
      <vt:lpstr>回顾</vt:lpstr>
      <vt:lpstr>画廊</vt:lpstr>
      <vt:lpstr>离子</vt:lpstr>
      <vt:lpstr>第二节思考讨论</vt:lpstr>
      <vt:lpstr>目录</vt:lpstr>
      <vt:lpstr>PowerPoint 演示文稿</vt:lpstr>
      <vt:lpstr>PowerPoint 演示文稿</vt:lpstr>
      <vt:lpstr>有关资料</vt:lpstr>
      <vt:lpstr>特征</vt:lpstr>
      <vt:lpstr>生长条件</vt:lpstr>
      <vt:lpstr>重要性</vt:lpstr>
      <vt:lpstr>PowerPoint 演示文稿</vt:lpstr>
      <vt:lpstr>野败</vt:lpstr>
      <vt:lpstr>稗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yi</dc:creator>
  <cp:lastModifiedBy>li yi</cp:lastModifiedBy>
  <cp:revision>7</cp:revision>
  <dcterms:created xsi:type="dcterms:W3CDTF">2023-03-05T04:09:08Z</dcterms:created>
  <dcterms:modified xsi:type="dcterms:W3CDTF">2023-03-05T06:50:55Z</dcterms:modified>
</cp:coreProperties>
</file>